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12/25/2022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Heart Failure:</a:t>
            </a:r>
            <a:br>
              <a:rPr lang="en-US" dirty="0"/>
            </a:br>
            <a:endParaRPr lang="ar-SA" dirty="0"/>
          </a:p>
        </p:txBody>
      </p:sp>
      <p:sp>
        <p:nvSpPr>
          <p:cNvPr id="3" name="Content Placeholder 2"/>
          <p:cNvSpPr>
            <a:spLocks noGrp="1"/>
          </p:cNvSpPr>
          <p:nvPr>
            <p:ph idx="1"/>
          </p:nvPr>
        </p:nvSpPr>
        <p:spPr/>
        <p:txBody>
          <a:bodyPr/>
          <a:lstStyle/>
          <a:p>
            <a:pPr algn="l">
              <a:buNone/>
            </a:pPr>
            <a:r>
              <a:rPr lang="en-US" dirty="0"/>
              <a:t>The heart is unable to pump blood at a rate that meets the requirements of metabolizing tissues. The failing heart cannot pump blood delivered to it by venous circulation. In adequate cardiac output  always accompanied by increased congestion  in the venous circulation.</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098" name="Picture 2"/>
          <p:cNvPicPr>
            <a:picLocks noGrp="1" noChangeAspect="1" noChangeArrowheads="1"/>
          </p:cNvPicPr>
          <p:nvPr>
            <p:ph idx="1"/>
          </p:nvPr>
        </p:nvPicPr>
        <p:blipFill>
          <a:blip r:embed="rId2"/>
          <a:stretch>
            <a:fillRect/>
          </a:stretch>
        </p:blipFill>
        <p:spPr bwMode="auto">
          <a:xfrm>
            <a:off x="2728436" y="1935163"/>
            <a:ext cx="3687127" cy="43894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Right-to-left shunts:</a:t>
            </a:r>
            <a:br>
              <a:rPr lang="en-US" dirty="0"/>
            </a:br>
            <a:endParaRPr lang="ar-SA" dirty="0"/>
          </a:p>
        </p:txBody>
      </p:sp>
      <p:sp>
        <p:nvSpPr>
          <p:cNvPr id="3" name="Content Placeholder 2"/>
          <p:cNvSpPr>
            <a:spLocks noGrp="1"/>
          </p:cNvSpPr>
          <p:nvPr>
            <p:ph idx="1"/>
          </p:nvPr>
        </p:nvSpPr>
        <p:spPr/>
        <p:txBody>
          <a:bodyPr/>
          <a:lstStyle/>
          <a:p>
            <a:pPr algn="l">
              <a:buNone/>
            </a:pPr>
            <a:r>
              <a:rPr lang="en-US" dirty="0"/>
              <a:t>In which there is abnormal communication permitting blood to flow from right to left cardiac chambers. Cyanosis is an early sign. They include:</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lgn="l">
              <a:buNone/>
            </a:pPr>
            <a:r>
              <a:rPr lang="en-US" dirty="0"/>
              <a:t>Tetralogy of Fallot: It is the most common cause of cyanotic congenital heart disease, it includes VSD, aortic root overrides the VSD, right ventricular outflow obstruction and right ventricular hypertrophy.</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5122" name="Picture 2"/>
          <p:cNvPicPr>
            <a:picLocks noGrp="1" noChangeAspect="1" noChangeArrowheads="1"/>
          </p:cNvPicPr>
          <p:nvPr>
            <p:ph idx="1"/>
          </p:nvPr>
        </p:nvPicPr>
        <p:blipFill>
          <a:blip r:embed="rId2"/>
          <a:srcRect/>
          <a:stretch>
            <a:fillRect/>
          </a:stretch>
        </p:blipFill>
        <p:spPr bwMode="auto">
          <a:xfrm>
            <a:off x="2362200" y="1752600"/>
            <a:ext cx="4419600" cy="353933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Transposition of the great arteries in which the aorta arises from right ventricle and the pulmonary artery arises from the left ventricle</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Myocardial Diseases</a:t>
            </a:r>
            <a:endParaRPr lang="ar-SA" dirty="0"/>
          </a:p>
        </p:txBody>
      </p:sp>
      <p:sp>
        <p:nvSpPr>
          <p:cNvPr id="3" name="Content Placeholder 2"/>
          <p:cNvSpPr>
            <a:spLocks noGrp="1"/>
          </p:cNvSpPr>
          <p:nvPr>
            <p:ph idx="1"/>
          </p:nvPr>
        </p:nvSpPr>
        <p:spPr/>
        <p:txBody>
          <a:bodyPr>
            <a:normAutofit/>
          </a:bodyPr>
          <a:lstStyle/>
          <a:p>
            <a:pPr algn="l">
              <a:buNone/>
            </a:pPr>
            <a:r>
              <a:rPr lang="en-US" b="1" u="sng" dirty="0"/>
              <a:t>Myocarditis:</a:t>
            </a:r>
            <a:r>
              <a:rPr lang="en-US" b="1" dirty="0"/>
              <a:t> </a:t>
            </a:r>
            <a:endParaRPr lang="en-US" dirty="0"/>
          </a:p>
          <a:p>
            <a:pPr algn="l">
              <a:buNone/>
            </a:pPr>
            <a:r>
              <a:rPr lang="en-US" dirty="0"/>
              <a:t>Is a group of inflammatory processes of the myocardium that results in injury to the cardiac </a:t>
            </a:r>
            <a:r>
              <a:rPr lang="en-US" dirty="0" err="1"/>
              <a:t>myocytes</a:t>
            </a:r>
            <a:r>
              <a:rPr lang="en-US" dirty="0"/>
              <a:t>. It may be primary or secondary to other pathology. The major causes of primary Myocarditis are viral, bacterial and immune-mediated reaction like systemic lupus </a:t>
            </a:r>
            <a:r>
              <a:rPr lang="en-US" dirty="0" err="1"/>
              <a:t>erythematosus</a:t>
            </a:r>
            <a:r>
              <a:rPr lang="en-US" dirty="0"/>
              <a:t>, microscopically the myocardium shows edema and infiltration by lymphocytes.</a:t>
            </a:r>
          </a:p>
          <a:p>
            <a:pPr algn="l">
              <a:buNone/>
            </a:pPr>
            <a:r>
              <a:rPr lang="en-US" dirty="0"/>
              <a:t> </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Pericardial Diseases:</a:t>
            </a:r>
            <a:r>
              <a:rPr lang="en-US" dirty="0"/>
              <a:t> </a:t>
            </a:r>
            <a:br>
              <a:rPr lang="en-US" dirty="0"/>
            </a:br>
            <a:endParaRPr lang="ar-SA" dirty="0"/>
          </a:p>
        </p:txBody>
      </p:sp>
      <p:sp>
        <p:nvSpPr>
          <p:cNvPr id="3" name="Content Placeholder 2"/>
          <p:cNvSpPr>
            <a:spLocks noGrp="1"/>
          </p:cNvSpPr>
          <p:nvPr>
            <p:ph idx="1"/>
          </p:nvPr>
        </p:nvSpPr>
        <p:spPr/>
        <p:txBody>
          <a:bodyPr>
            <a:normAutofit/>
          </a:bodyPr>
          <a:lstStyle/>
          <a:p>
            <a:pPr algn="l">
              <a:buNone/>
            </a:pPr>
            <a:r>
              <a:rPr lang="en-US" b="1" u="sng" dirty="0"/>
              <a:t>Pericarditis:</a:t>
            </a:r>
            <a:r>
              <a:rPr lang="en-US" dirty="0"/>
              <a:t> </a:t>
            </a:r>
          </a:p>
          <a:p>
            <a:pPr algn="l">
              <a:buNone/>
            </a:pPr>
            <a:r>
              <a:rPr lang="en-US" dirty="0"/>
              <a:t>Viral infection is responsible for most of cases. Uremia is the most common systemic disorder associated with Pericarditis.</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Morphology:</a:t>
            </a:r>
            <a:endParaRPr lang="ar-SA" dirty="0"/>
          </a:p>
        </p:txBody>
      </p:sp>
      <p:sp>
        <p:nvSpPr>
          <p:cNvPr id="3" name="Content Placeholder 2"/>
          <p:cNvSpPr>
            <a:spLocks noGrp="1"/>
          </p:cNvSpPr>
          <p:nvPr>
            <p:ph idx="1"/>
          </p:nvPr>
        </p:nvSpPr>
        <p:spPr/>
        <p:txBody>
          <a:bodyPr>
            <a:normAutofit/>
          </a:bodyPr>
          <a:lstStyle/>
          <a:p>
            <a:pPr algn="l">
              <a:buNone/>
            </a:pPr>
            <a:r>
              <a:rPr lang="en-US" b="1" dirty="0"/>
              <a:t> </a:t>
            </a:r>
          </a:p>
          <a:p>
            <a:pPr algn="l">
              <a:buNone/>
            </a:pPr>
            <a:r>
              <a:rPr lang="en-US" dirty="0"/>
              <a:t>In </a:t>
            </a:r>
            <a:r>
              <a:rPr lang="en-US" b="1" dirty="0"/>
              <a:t>uremic Pericarditis </a:t>
            </a:r>
            <a:r>
              <a:rPr lang="en-US" dirty="0"/>
              <a:t>the exudate tend to be </a:t>
            </a:r>
            <a:r>
              <a:rPr lang="en-US" dirty="0" err="1"/>
              <a:t>fibrinous</a:t>
            </a:r>
            <a:r>
              <a:rPr lang="en-US" dirty="0"/>
              <a:t> (Butter and bread appearance), in bacterial Pericarditis the exudate tend to be </a:t>
            </a:r>
            <a:r>
              <a:rPr lang="en-US" dirty="0" err="1"/>
              <a:t>fibropurulent</a:t>
            </a:r>
            <a:r>
              <a:rPr lang="en-US" dirty="0"/>
              <a:t>.</a:t>
            </a:r>
          </a:p>
          <a:p>
            <a:pPr algn="l">
              <a:buNone/>
            </a:pPr>
            <a:r>
              <a:rPr lang="en-US" dirty="0"/>
              <a:t>In </a:t>
            </a:r>
            <a:r>
              <a:rPr lang="en-US" b="1" dirty="0"/>
              <a:t>chronic Pericarditis </a:t>
            </a:r>
            <a:r>
              <a:rPr lang="en-US" dirty="0"/>
              <a:t>the appearance varies from delicate adhesions to dense fibrotic adhesion preventing the heart from normal expansion (constrictive Pericarditis).</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l">
              <a:buNone/>
            </a:pPr>
            <a:r>
              <a:rPr lang="en-US" b="1" dirty="0"/>
              <a:t>Pericardial effusion: </a:t>
            </a:r>
            <a:r>
              <a:rPr lang="en-US" dirty="0"/>
              <a:t>Is accumulation of fluid in the pericardial space, caused by:</a:t>
            </a:r>
          </a:p>
          <a:p>
            <a:pPr lvl="0" algn="l">
              <a:buNone/>
            </a:pPr>
            <a:r>
              <a:rPr lang="en-US" dirty="0"/>
              <a:t>- Serous effusion caused by congestive heart failure, </a:t>
            </a:r>
            <a:r>
              <a:rPr lang="en-US" dirty="0" err="1"/>
              <a:t>hypoalbominemia</a:t>
            </a:r>
            <a:endParaRPr lang="en-US" dirty="0"/>
          </a:p>
          <a:p>
            <a:pPr lvl="0" algn="l">
              <a:buNone/>
            </a:pPr>
            <a:r>
              <a:rPr lang="en-US" dirty="0"/>
              <a:t>- </a:t>
            </a:r>
            <a:r>
              <a:rPr lang="en-US" dirty="0" err="1"/>
              <a:t>Serosanguinous</a:t>
            </a:r>
            <a:r>
              <a:rPr lang="en-US" dirty="0"/>
              <a:t> caused by chest trauma, and malignancy.</a:t>
            </a:r>
          </a:p>
          <a:p>
            <a:pPr lvl="0" algn="l">
              <a:buNone/>
            </a:pPr>
            <a:r>
              <a:rPr lang="en-US" dirty="0"/>
              <a:t>- </a:t>
            </a:r>
            <a:r>
              <a:rPr lang="en-US" dirty="0" err="1"/>
              <a:t>Chylous</a:t>
            </a:r>
            <a:r>
              <a:rPr lang="en-US" dirty="0"/>
              <a:t> caused by mediastinal lymphatic obstruction.</a:t>
            </a:r>
          </a:p>
          <a:p>
            <a:pPr algn="l">
              <a:buNone/>
            </a:pPr>
            <a:r>
              <a:rPr lang="en-US" dirty="0"/>
              <a:t> </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Hemopericardium</a:t>
            </a:r>
            <a:r>
              <a:rPr lang="en-US" b="1" u="sng" dirty="0"/>
              <a:t>:</a:t>
            </a:r>
            <a:br>
              <a:rPr lang="en-US" dirty="0"/>
            </a:br>
            <a:endParaRPr lang="ar-SA" dirty="0"/>
          </a:p>
        </p:txBody>
      </p:sp>
      <p:sp>
        <p:nvSpPr>
          <p:cNvPr id="3" name="Content Placeholder 2"/>
          <p:cNvSpPr>
            <a:spLocks noGrp="1"/>
          </p:cNvSpPr>
          <p:nvPr>
            <p:ph idx="1"/>
          </p:nvPr>
        </p:nvSpPr>
        <p:spPr/>
        <p:txBody>
          <a:bodyPr/>
          <a:lstStyle/>
          <a:p>
            <a:pPr algn="l">
              <a:buNone/>
            </a:pPr>
            <a:r>
              <a:rPr lang="en-US" dirty="0"/>
              <a:t>Is accumulation of pure blood in the pericardial sac caused by ruptured aortic aneurysm, ruptured myocardial infarct and penetrating trauma to the chest. If rapidly accumulate in pericardial sac it will cause cardiac temponade and death.</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Heart failure can affect left side, right side or both sides. The most common causes of left-sided heart failure are:</a:t>
            </a:r>
          </a:p>
          <a:p>
            <a:pPr algn="l">
              <a:buNone/>
            </a:pPr>
            <a:r>
              <a:rPr lang="en-US" dirty="0"/>
              <a:t>1- IHD 2- Systemic hypertension 3-Mitral or aortic valve disease, symptoms are related to pulmonary congestion and edema.</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The most common causes of right sided heart failure is pulmonary hypertension associated to peripheral edema and visceral congestion especially liver producing congestive hepatomegaly which on cut section producing a pattern called nutmeg liver in which there is red congested nodules surrounded by pale areas at the periphery of the lobule.</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u="sng" dirty="0"/>
              <a:t>Congenital Heart Disease</a:t>
            </a:r>
            <a:br>
              <a:rPr lang="en-US" dirty="0"/>
            </a:br>
            <a:endParaRPr lang="ar-SA" dirty="0"/>
          </a:p>
        </p:txBody>
      </p:sp>
      <p:sp>
        <p:nvSpPr>
          <p:cNvPr id="3" name="Content Placeholder 2"/>
          <p:cNvSpPr>
            <a:spLocks noGrp="1"/>
          </p:cNvSpPr>
          <p:nvPr>
            <p:ph idx="1"/>
          </p:nvPr>
        </p:nvSpPr>
        <p:spPr/>
        <p:txBody>
          <a:bodyPr/>
          <a:lstStyle/>
          <a:p>
            <a:pPr algn="l">
              <a:buNone/>
            </a:pPr>
            <a:r>
              <a:rPr lang="en-US" dirty="0"/>
              <a:t>Are the most common forms of congenital anomalies, occur in about 8 in 1000 live birth. Genetic factors play an important role in some cases as in trisomies 13, 14, 18 and 21, while in others pure environmental factors play an important role such as congenital rubella infection. 90% of the cases the cause is unknown thought to be due to multifactorial inheritance.</a:t>
            </a:r>
          </a:p>
          <a:p>
            <a:pPr algn="l">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Left-to-Right Shunts:</a:t>
            </a:r>
            <a:r>
              <a:rPr lang="en-US" dirty="0"/>
              <a:t> </a:t>
            </a:r>
            <a:br>
              <a:rPr lang="en-US" dirty="0"/>
            </a:br>
            <a:endParaRPr lang="ar-SA" dirty="0"/>
          </a:p>
        </p:txBody>
      </p:sp>
      <p:sp>
        <p:nvSpPr>
          <p:cNvPr id="3" name="Content Placeholder 2"/>
          <p:cNvSpPr>
            <a:spLocks noGrp="1"/>
          </p:cNvSpPr>
          <p:nvPr>
            <p:ph idx="1"/>
          </p:nvPr>
        </p:nvSpPr>
        <p:spPr/>
        <p:txBody>
          <a:bodyPr>
            <a:normAutofit/>
          </a:bodyPr>
          <a:lstStyle/>
          <a:p>
            <a:pPr algn="l">
              <a:buNone/>
            </a:pPr>
            <a:r>
              <a:rPr lang="en-US" dirty="0"/>
              <a:t>In which there is abnormal communication permitting blood to flow from left to right cardiac chambers. Cyanosis is a late sign. They include:</a:t>
            </a:r>
          </a:p>
          <a:p>
            <a:pPr lvl="0" algn="l">
              <a:buNone/>
            </a:pPr>
            <a:r>
              <a:rPr lang="en-US" dirty="0"/>
              <a:t>Atrial septal defect (ASD).</a:t>
            </a:r>
          </a:p>
          <a:p>
            <a:pPr algn="l">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1026" name="Picture 2"/>
          <p:cNvPicPr>
            <a:picLocks noGrp="1" noChangeAspect="1" noChangeArrowheads="1"/>
          </p:cNvPicPr>
          <p:nvPr>
            <p:ph idx="1"/>
          </p:nvPr>
        </p:nvPicPr>
        <p:blipFill>
          <a:blip r:embed="rId2"/>
          <a:stretch>
            <a:fillRect/>
          </a:stretch>
        </p:blipFill>
        <p:spPr bwMode="auto">
          <a:xfrm>
            <a:off x="2984500" y="2383631"/>
            <a:ext cx="3175000" cy="34925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pPr lvl="0" algn="l">
              <a:buNone/>
            </a:pPr>
            <a:r>
              <a:rPr lang="en-US" dirty="0"/>
              <a:t>Ventricular septal defect (VSD).</a:t>
            </a:r>
          </a:p>
          <a:p>
            <a:pPr algn="l">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3074" name="Picture 2"/>
          <p:cNvPicPr>
            <a:picLocks noGrp="1" noChangeAspect="1" noChangeArrowheads="1"/>
          </p:cNvPicPr>
          <p:nvPr>
            <p:ph idx="1"/>
          </p:nvPr>
        </p:nvPicPr>
        <p:blipFill>
          <a:blip r:embed="rId2"/>
          <a:stretch>
            <a:fillRect/>
          </a:stretch>
        </p:blipFill>
        <p:spPr bwMode="auto">
          <a:xfrm>
            <a:off x="2759789" y="1935163"/>
            <a:ext cx="3624421" cy="438943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Patent (persistent) ductus arteriosus (PDS). The ductus arteriosus is an arterial channel communicating between pulmonary artery and aorta during intrauterine life; it will close shortly after birth</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606</Words>
  <Application>Microsoft Office PowerPoint</Application>
  <PresentationFormat>On-screen Show (4:3)</PresentationFormat>
  <Paragraphs>34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 Heart Failure: </vt:lpstr>
      <vt:lpstr>PowerPoint Presentation</vt:lpstr>
      <vt:lpstr>PowerPoint Presentation</vt:lpstr>
      <vt:lpstr> Congenital Heart Disease </vt:lpstr>
      <vt:lpstr>Left-to-Right Shunts:  </vt:lpstr>
      <vt:lpstr>PowerPoint Presentation</vt:lpstr>
      <vt:lpstr>PowerPoint Presentation</vt:lpstr>
      <vt:lpstr>PowerPoint Presentation</vt:lpstr>
      <vt:lpstr>PowerPoint Presentation</vt:lpstr>
      <vt:lpstr>PowerPoint Presentation</vt:lpstr>
      <vt:lpstr>Right-to-left shunts: </vt:lpstr>
      <vt:lpstr>PowerPoint Presentation</vt:lpstr>
      <vt:lpstr>PowerPoint Presentation</vt:lpstr>
      <vt:lpstr>PowerPoint Presentation</vt:lpstr>
      <vt:lpstr>Myocardial Diseases</vt:lpstr>
      <vt:lpstr>Pericardial Diseases:  </vt:lpstr>
      <vt:lpstr>Morphology:</vt:lpstr>
      <vt:lpstr>PowerPoint Presentation</vt:lpstr>
      <vt:lpstr>Hemopericardium: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Heart Failure: </dc:title>
  <dc:creator/>
  <cp:lastModifiedBy>Saad Alomar</cp:lastModifiedBy>
  <cp:revision>7</cp:revision>
  <dcterms:created xsi:type="dcterms:W3CDTF">2006-08-16T00:00:00Z</dcterms:created>
  <dcterms:modified xsi:type="dcterms:W3CDTF">2022-12-25T20:12:13Z</dcterms:modified>
</cp:coreProperties>
</file>